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10" r:id="rId3"/>
    <p:sldId id="717" r:id="rId4"/>
    <p:sldId id="1135" r:id="rId5"/>
    <p:sldId id="1133" r:id="rId6"/>
    <p:sldId id="712" r:id="rId7"/>
    <p:sldId id="71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9EDF4"/>
    <a:srgbClr val="D0D8E8"/>
    <a:srgbClr val="62A14D"/>
    <a:srgbClr val="FF3300"/>
    <a:srgbClr val="000000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36C51E-7406-4874-ADC1-B77BCC5398B9}" v="128" dt="2023-05-09T01:46:29.95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60"/>
  </p:normalViewPr>
  <p:slideViewPr>
    <p:cSldViewPr snapToGrid="0">
      <p:cViewPr>
        <p:scale>
          <a:sx n="90" d="100"/>
          <a:sy n="90" d="100"/>
        </p:scale>
        <p:origin x="984" y="-5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5/26/2023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5/26/2023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5D514C-FDF3-F69E-7923-9EEED4F351A2}"/>
              </a:ext>
            </a:extLst>
          </p:cNvPr>
          <p:cNvSpPr txBox="1"/>
          <p:nvPr userDrawn="1"/>
        </p:nvSpPr>
        <p:spPr>
          <a:xfrm>
            <a:off x="590550" y="645477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S2-2307404: </a:t>
            </a:r>
            <a:r>
              <a:rPr lang="en-GB" altLang="de-DE" sz="1200" dirty="0">
                <a:solidFill>
                  <a:schemeClr val="bg1"/>
                </a:solidFill>
              </a:rPr>
              <a:t>SA2#157, </a:t>
            </a:r>
            <a:r>
              <a:rPr lang="en-US" altLang="de-DE" sz="1200" dirty="0">
                <a:solidFill>
                  <a:schemeClr val="bg1"/>
                </a:solidFill>
              </a:rPr>
              <a:t>22 – 26 May 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01979"/>
            <a:ext cx="6400800" cy="220764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238434" y="2081470"/>
            <a:ext cx="7000044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Inputs to Rel-19 SA Workshop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C26B74-F733-FF13-1CDD-F2B1333D35AE}"/>
              </a:ext>
            </a:extLst>
          </p:cNvPr>
          <p:cNvSpPr txBox="1"/>
          <p:nvPr/>
        </p:nvSpPr>
        <p:spPr>
          <a:xfrm>
            <a:off x="117460" y="153864"/>
            <a:ext cx="7173886" cy="607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6120130" algn="r"/>
              </a:tabLst>
            </a:pPr>
            <a:r>
              <a:rPr lang="en-GB" sz="1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SA WG2 Meeting #157	S2-230</a:t>
            </a:r>
            <a:r>
              <a:rPr lang="en-US" sz="1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8057</a:t>
            </a:r>
            <a:endParaRPr lang="en-US" sz="105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Berlin, Germany, May 22 – 26, 2023</a:t>
            </a:r>
            <a:endParaRPr lang="en-US" sz="7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Workshop Plan </a:t>
            </a:r>
            <a:br>
              <a:rPr lang="de-DE" altLang="de-DE" b="1" dirty="0"/>
            </a:br>
            <a:r>
              <a:rPr lang="de-DE" altLang="de-DE" b="1" dirty="0"/>
              <a:t>(endorsed in SP-230383)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383632"/>
            <a:ext cx="8345488" cy="4946146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Rel-19 workshop will be held F2F in Taipei. Workshop will take place in between SA#100 meeting. </a:t>
            </a:r>
          </a:p>
          <a:p>
            <a:pPr eaLnBrk="1" hangingPunct="1">
              <a:defRPr/>
            </a:pP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 days dedicated workshop on June-13 (Tue) and June-14 (Wed).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12: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13 (WS Day 1):  Full Day - 3GPP Member, External presentations. 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 (WS Day 2):  0.5 Day - 3GPP Member, External presentations. </a:t>
            </a:r>
          </a:p>
          <a:p>
            <a:pPr marL="457200" lvl="1" indent="0" eaLnBrk="1" hangingPunct="1">
              <a:buNone/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	                                0.5 Day - Summary/Output report of the workshop.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15: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16: SA#100</a:t>
            </a:r>
          </a:p>
          <a:p>
            <a:pPr marL="457200" lvl="1" indent="0" eaLnBrk="1" hangingPunct="1">
              <a:buNone/>
              <a:defRPr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Input to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SA1 input on Rel-19 status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3GPP Member/MRP/other contributions on Rel-19 views/priority. </a:t>
            </a:r>
          </a:p>
          <a:p>
            <a:pPr lvl="1" eaLnBrk="1" hangingPunct="1">
              <a:defRPr/>
            </a:pPr>
            <a:r>
              <a:rPr lang="en-GB" altLang="ko-KR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SA WG inputs on TU Budget for Rel-19, Max SIDs/WIDs, Max size per SID/WID. </a:t>
            </a: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Output of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High level summary report from the WS.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Identify the Core and Miscellaneous Rel-19 items/direction.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Guidance to the WGs</a:t>
            </a:r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Workshop Agenda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2898159-1BEB-7207-8FF5-10AEC2B0AC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551614"/>
              </p:ext>
            </p:extLst>
          </p:nvPr>
        </p:nvGraphicFramePr>
        <p:xfrm>
          <a:off x="872490" y="1729588"/>
          <a:ext cx="7399020" cy="3952558"/>
        </p:xfrm>
        <a:graphic>
          <a:graphicData uri="http://schemas.openxmlformats.org/drawingml/2006/table">
            <a:tbl>
              <a:tblPr/>
              <a:tblGrid>
                <a:gridCol w="1169670">
                  <a:extLst>
                    <a:ext uri="{9D8B030D-6E8A-4147-A177-3AD203B41FA5}">
                      <a16:colId xmlns:a16="http://schemas.microsoft.com/office/drawing/2014/main" val="691195157"/>
                    </a:ext>
                  </a:extLst>
                </a:gridCol>
                <a:gridCol w="6229350">
                  <a:extLst>
                    <a:ext uri="{9D8B030D-6E8A-4147-A177-3AD203B41FA5}">
                      <a16:colId xmlns:a16="http://schemas.microsoft.com/office/drawing/2014/main" val="37871188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Agenda Item#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109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Opening of the SA Rel-19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Tuesday, 13 June 2023, 0900 local time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5663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Welcome Speech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0992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Introduction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8438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IPR Call &amp; Antitrust reminders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317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Approval of Agenda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079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Liaisons Statements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266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Incoming LSs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526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Input Documents to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809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WG1 inputs on Rel-19 status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890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200" i="1">
                          <a:solidFill>
                            <a:srgbClr val="00206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3.2</a:t>
                      </a:r>
                      <a:endParaRPr lang="en-US" sz="18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WGs inputs on WG capacity for Rel-19 (e.g., TU Budget, Max# of SIDs/WIDs, Max size per SID/WID)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0775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3GPP Member/MRP/other contributions on Rel-19 views/priority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368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Output of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455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High level summary report from the WS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319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Identify the Core and Miscellaneous Rel-19 items/direction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5920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Guidance to the WGs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9737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0619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General 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369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Close of the SA Rel-19 Workshop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Wednesday, 14 June 2023, 1800 local time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809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4931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" y="1587500"/>
            <a:ext cx="86661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91413" y="2039938"/>
            <a:ext cx="0" cy="36242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025" y="2000250"/>
            <a:ext cx="0" cy="3663950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28825" y="2001838"/>
            <a:ext cx="14288" cy="36623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925" y="1701801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2063750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69263" y="2039939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2039938"/>
            <a:ext cx="0" cy="37528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767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C09A21EC-12A1-A4EB-635E-98AF89B5E5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11538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2043113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80193E37-9A28-367C-08BC-5250083F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26" y="5337176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6163" name="TextBox 86">
            <a:extLst>
              <a:ext uri="{FF2B5EF4-FFF2-40B4-BE49-F238E27FC236}">
                <a16:creationId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5613" y="1701801"/>
            <a:ext cx="5635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713" y="1701801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4675" y="1701801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138" y="1701801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39" y="1701801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0325" y="1701801"/>
            <a:ext cx="5667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550" y="1701801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7801" y="1701801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7563" y="1701801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26" y="1701801"/>
            <a:ext cx="517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3738" y="1701801"/>
            <a:ext cx="5381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4" y="1716089"/>
            <a:ext cx="530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5" name="Chevron 60">
            <a:extLst>
              <a:ext uri="{FF2B5EF4-FFF2-40B4-BE49-F238E27FC236}">
                <a16:creationId xmlns:a16="http://schemas.microsoft.com/office/drawing/2014/main" id="{529E8751-E161-0C42-2F9E-8F975FAC6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386014"/>
            <a:ext cx="819150" cy="280987"/>
          </a:xfrm>
          <a:prstGeom prst="chevron">
            <a:avLst>
              <a:gd name="adj" fmla="val 50086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F0CEC1E6-D15C-02AF-34A3-295FBAAD8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425" y="2386014"/>
            <a:ext cx="11874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</a:rPr>
              <a:t> </a:t>
            </a:r>
            <a:r>
              <a:rPr lang="fr-FR" altLang="en-US" sz="800" dirty="0">
                <a:latin typeface="Montserrat" panose="00000500000000000000" pitchFamily="50" charset="0"/>
              </a:rPr>
              <a:t>RAN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def</a:t>
            </a:r>
            <a:r>
              <a:rPr lang="fr-FR" altLang="en-US" sz="800" dirty="0">
                <a:latin typeface="Montserrat" panose="00000500000000000000" pitchFamily="50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3162301" y="1465263"/>
            <a:ext cx="4984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5865814" y="1465263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1804989"/>
            <a:ext cx="3190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113" y="1792288"/>
            <a:ext cx="323850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8763" y="1804988"/>
            <a:ext cx="32226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6526" y="1804988"/>
            <a:ext cx="32226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1" y="1804989"/>
            <a:ext cx="315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5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34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3200" y="1804988"/>
            <a:ext cx="3190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9" y="1804988"/>
            <a:ext cx="3190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9" y="1825626"/>
            <a:ext cx="32067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00" y="1804989"/>
            <a:ext cx="3254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5339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4089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8359776" y="1446213"/>
            <a:ext cx="49212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6194" name="Diamond 3">
            <a:extLst>
              <a:ext uri="{FF2B5EF4-FFF2-40B4-BE49-F238E27FC236}">
                <a16:creationId xmlns:a16="http://schemas.microsoft.com/office/drawing/2014/main" id="{61606797-96A6-1DC8-99DD-C34766D35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4" y="2341563"/>
            <a:ext cx="896937" cy="392112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6195" name="TextBox 6">
            <a:extLst>
              <a:ext uri="{FF2B5EF4-FFF2-40B4-BE49-F238E27FC236}">
                <a16:creationId xmlns:a16="http://schemas.microsoft.com/office/drawing/2014/main" id="{23FC73BB-99D2-C119-6C49-38A37AA98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2424114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latin typeface="Montserrat" panose="00000500000000000000" pitchFamily="2" charset="0"/>
              </a:rPr>
              <a:t> </a:t>
            </a:r>
            <a:r>
              <a:rPr lang="fr-FR" altLang="en-US" sz="600">
                <a:latin typeface="Montserrat" panose="00000500000000000000" pitchFamily="2" charset="0"/>
              </a:rPr>
              <a:t>RAN Rel-19 workshop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9" y="2824163"/>
            <a:ext cx="866775" cy="36830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197" name="Chevron 79">
            <a:extLst>
              <a:ext uri="{FF2B5EF4-FFF2-40B4-BE49-F238E27FC236}">
                <a16:creationId xmlns:a16="http://schemas.microsoft.com/office/drawing/2014/main" id="{3594B3F7-E244-A991-751D-8C21ABF07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376" y="3790950"/>
            <a:ext cx="746125" cy="209550"/>
          </a:xfrm>
          <a:prstGeom prst="chevron">
            <a:avLst>
              <a:gd name="adj" fmla="val 50046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</a:rPr>
              <a:t>RAN4_Perf </a:t>
            </a:r>
            <a:endParaRPr lang="fr-FR" altLang="en-US" sz="500">
              <a:latin typeface="Montserrat" panose="00000500000000000000" pitchFamily="2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3009901" y="4040189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802C47A0-46A7-DF5B-EC02-6EDF8065DD55}"/>
              </a:ext>
            </a:extLst>
          </p:cNvPr>
          <p:cNvSpPr/>
          <p:nvPr/>
        </p:nvSpPr>
        <p:spPr bwMode="auto">
          <a:xfrm>
            <a:off x="2106614" y="3517901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1635126" y="3228975"/>
            <a:ext cx="31670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Stage 2 (SA2, SA6,…)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6099E5EE-1EC1-FC56-EC39-3EDB3A376C69}"/>
              </a:ext>
            </a:extLst>
          </p:cNvPr>
          <p:cNvSpPr/>
          <p:nvPr/>
        </p:nvSpPr>
        <p:spPr bwMode="auto">
          <a:xfrm>
            <a:off x="2725739" y="3794126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5141913" y="4349751"/>
            <a:ext cx="2386012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859089"/>
            <a:ext cx="10477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dirty="0">
                <a:latin typeface="Montserrat" panose="00000500000000000000" pitchFamily="50" charset="0"/>
              </a:rPr>
              <a:t>St.2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approval</a:t>
            </a:r>
            <a:endParaRPr lang="fr-FR" altLang="en-US" sz="800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8" y="2852739"/>
            <a:ext cx="582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SA Rel-19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75" y="1719264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00" y="1822451"/>
            <a:ext cx="3429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June</a:t>
            </a:r>
          </a:p>
        </p:txBody>
      </p: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C6EF3036-DE08-85CE-76E5-5F9EAB20A1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5188" y="1935164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903289" y="1468438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68275" y="5630864"/>
            <a:ext cx="86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4801" y="1935164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Chevron 60">
            <a:extLst>
              <a:ext uri="{FF2B5EF4-FFF2-40B4-BE49-F238E27FC236}">
                <a16:creationId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1320800" y="2041525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53976" y="2038350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SA1 Stage 1        80%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Timeline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F939689-3D6C-FAC1-846D-5E6D436C5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4" y="34226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C12117FC-412F-C61C-CE4F-C5287379F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920" y="1554480"/>
            <a:ext cx="8495031" cy="4693920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(SA2, SA6, …) Freeze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endParaRPr lang="en-US" altLang="en-US" sz="1100" dirty="0"/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54000"/>
            <a:ext cx="6827838" cy="934720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SA2 meeting schedule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D738FDD-3D70-65F9-C61B-36EEF7332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604993"/>
              </p:ext>
            </p:extLst>
          </p:nvPr>
        </p:nvGraphicFramePr>
        <p:xfrm>
          <a:off x="488950" y="1350879"/>
          <a:ext cx="8388351" cy="4720536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revisions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revisions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Early Session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Drafting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Drafting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09:00 - 10:30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11:00 - 12:30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14:00 - 15:30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16:00 - 17:30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 for SID/WID]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17:30 - 18:00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18:00 – 19:30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Available, single or multiple</a:t>
                      </a:r>
                      <a:r>
                        <a:rPr lang="en-US" sz="800" i="0" baseline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streams</a:t>
                      </a:r>
                      <a:endParaRPr lang="en-US" sz="800" i="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Available, single or multiple</a:t>
                      </a:r>
                      <a:r>
                        <a:rPr lang="en-US" sz="800" i="0" baseline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streams</a:t>
                      </a:r>
                      <a:endParaRPr lang="en-US" sz="800" i="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 for Work Planning]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9223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52635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SA2 Input to Rel-19 Workshop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158535"/>
            <a:ext cx="8345488" cy="5171243"/>
          </a:xfrm>
        </p:spPr>
        <p:txBody>
          <a:bodyPr/>
          <a:lstStyle/>
          <a:p>
            <a:r>
              <a:rPr lang="en-US" sz="2000" dirty="0"/>
              <a:t>SA2 Assumptions </a:t>
            </a:r>
          </a:p>
          <a:p>
            <a:pPr lvl="1"/>
            <a:r>
              <a:rPr lang="en-US" sz="1600" dirty="0"/>
              <a:t>6 ordinary meeting per year</a:t>
            </a:r>
          </a:p>
          <a:p>
            <a:pPr lvl="1"/>
            <a:r>
              <a:rPr lang="en-US" sz="1600" dirty="0"/>
              <a:t>1 Quarter = 1.5-hour time window; 1 Stream = 1 TU (Time Unit); 1 TU is time (i.e., 1.5 hours) spent to discuss/handle technical contributions</a:t>
            </a:r>
          </a:p>
          <a:p>
            <a:pPr lvl="1"/>
            <a:r>
              <a:rPr lang="en-US" sz="1600" dirty="0"/>
              <a:t>Max 3 parallel streams per Quarter</a:t>
            </a:r>
          </a:p>
          <a:p>
            <a:pPr lvl="1"/>
            <a:r>
              <a:rPr lang="en-US" sz="1600" dirty="0"/>
              <a:t>Max 5 Quarter per meeting day</a:t>
            </a:r>
          </a:p>
          <a:p>
            <a:pPr lvl="1"/>
            <a:r>
              <a:rPr lang="en-US" sz="1600" dirty="0"/>
              <a:t>Revisions/Drafting/offline conference call are not counted for the TU estimates</a:t>
            </a:r>
          </a:p>
          <a:p>
            <a:pPr lvl="1"/>
            <a:r>
              <a:rPr lang="en-US" sz="1600" dirty="0"/>
              <a:t>36 TUs per meeting and 8 SA2 meetings from start of Rel-19 until Rel-19 stage-2 freeze deadline</a:t>
            </a:r>
          </a:p>
          <a:p>
            <a:pPr lvl="1"/>
            <a:r>
              <a:rPr lang="en-US" sz="1600" dirty="0">
                <a:solidFill>
                  <a:schemeClr val="accent1"/>
                </a:solidFill>
              </a:rPr>
              <a:t>6 TUs/meeting (out of the 36 TUs) buffer for TEI-19, Rel-18 alignment, overflow, 5G deployment issues, </a:t>
            </a:r>
            <a:r>
              <a:rPr lang="en-US" sz="1600" dirty="0" err="1">
                <a:solidFill>
                  <a:schemeClr val="accent1"/>
                </a:solidFill>
              </a:rPr>
              <a:t>etc</a:t>
            </a:r>
            <a:endParaRPr lang="en-US" sz="2000" dirty="0">
              <a:solidFill>
                <a:schemeClr val="accent1"/>
              </a:solidFill>
            </a:endParaRPr>
          </a:p>
          <a:p>
            <a:pPr lvl="0"/>
            <a:r>
              <a:rPr lang="en-US" sz="2000" dirty="0"/>
              <a:t>SA2 available capacity for Rel-19 SI/WI</a:t>
            </a:r>
          </a:p>
          <a:p>
            <a:pPr lvl="1"/>
            <a:r>
              <a:rPr lang="en-US" sz="1600" dirty="0"/>
              <a:t>The Max number of TUs available for Rel-19 SIs/WIs </a:t>
            </a:r>
            <a:r>
              <a:rPr lang="en-US" sz="1600" dirty="0">
                <a:highlight>
                  <a:srgbClr val="FFFF00"/>
                </a:highlight>
              </a:rPr>
              <a:t>is estimated </a:t>
            </a:r>
            <a:r>
              <a:rPr lang="en-US" sz="1600" dirty="0"/>
              <a:t>to be = </a:t>
            </a:r>
            <a:r>
              <a:rPr lang="en-US" sz="1600" b="1" dirty="0">
                <a:solidFill>
                  <a:schemeClr val="accent1"/>
                </a:solidFill>
              </a:rPr>
              <a:t>134</a:t>
            </a:r>
            <a:r>
              <a:rPr lang="en-US" sz="1600" dirty="0">
                <a:solidFill>
                  <a:schemeClr val="accent1"/>
                </a:solidFill>
              </a:rPr>
              <a:t> </a:t>
            </a:r>
            <a:r>
              <a:rPr lang="en-US" sz="1600" b="1" dirty="0">
                <a:solidFill>
                  <a:schemeClr val="accent1"/>
                </a:solidFill>
              </a:rPr>
              <a:t>TUs</a:t>
            </a:r>
            <a:r>
              <a:rPr lang="en-US" sz="1600" dirty="0">
                <a:solidFill>
                  <a:schemeClr val="accent1"/>
                </a:solidFill>
              </a:rPr>
              <a:t> </a:t>
            </a:r>
            <a:r>
              <a:rPr lang="en-US" sz="1600" i="1" dirty="0"/>
              <a:t>(please see </a:t>
            </a:r>
            <a:r>
              <a:rPr lang="en-US" sz="1600" b="1" i="1" dirty="0">
                <a:highlight>
                  <a:srgbClr val="FFFF00"/>
                </a:highlight>
              </a:rPr>
              <a:t>S2-2308056</a:t>
            </a:r>
            <a:r>
              <a:rPr lang="en-US" sz="1600" i="1" dirty="0"/>
              <a:t>)</a:t>
            </a:r>
          </a:p>
          <a:p>
            <a:pPr lvl="1"/>
            <a:r>
              <a:rPr lang="en-US" sz="1600" dirty="0">
                <a:solidFill>
                  <a:schemeClr val="accent1"/>
                </a:solidFill>
              </a:rPr>
              <a:t>Should limit to 14 TUs available for any SI/WI. </a:t>
            </a:r>
          </a:p>
          <a:p>
            <a:pPr marL="857250" lvl="2" indent="0">
              <a:buNone/>
            </a:pPr>
            <a:r>
              <a:rPr lang="en-US" sz="1600" dirty="0">
                <a:solidFill>
                  <a:schemeClr val="accent1"/>
                </a:solidFill>
              </a:rPr>
              <a:t>Note: TU estimates is for the whole work done in Rel-19 (i.e. SID only, WID only, or SID + WID together).</a:t>
            </a: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/>
              <a:t>The recommended maximum number of Rel-19 SIs/WIs = </a:t>
            </a:r>
            <a:r>
              <a:rPr lang="en-US" sz="1600" b="1" dirty="0">
                <a:solidFill>
                  <a:srgbClr val="FF0000"/>
                </a:solidFill>
              </a:rPr>
              <a:t>10 - 14 SIDs/WIDs</a:t>
            </a:r>
          </a:p>
        </p:txBody>
      </p:sp>
    </p:spTree>
    <p:extLst>
      <p:ext uri="{BB962C8B-B14F-4D97-AF65-F5344CB8AC3E}">
        <p14:creationId xmlns:p14="http://schemas.microsoft.com/office/powerpoint/2010/main" val="3180696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4115</TotalTime>
  <Words>1201</Words>
  <Application>Microsoft Office PowerPoint</Application>
  <PresentationFormat>On-screen Show (4:3)</PresentationFormat>
  <Paragraphs>240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Montserrat</vt:lpstr>
      <vt:lpstr>Times New Roman</vt:lpstr>
      <vt:lpstr>Office Theme</vt:lpstr>
      <vt:lpstr>PowerPoint Presentation</vt:lpstr>
      <vt:lpstr>Rel-19 Workshop Plan  (endorsed in SP-230383)</vt:lpstr>
      <vt:lpstr>Rel-19 Workshop Agenda </vt:lpstr>
      <vt:lpstr>Rel-19 Timeline</vt:lpstr>
      <vt:lpstr>Release 19 timeline - text version</vt:lpstr>
      <vt:lpstr>SA2 meeting schedule</vt:lpstr>
      <vt:lpstr>SA2 Input to Rel-19 Workshop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Jain, Puneet</cp:lastModifiedBy>
  <cp:revision>40</cp:revision>
  <dcterms:created xsi:type="dcterms:W3CDTF">2008-08-30T09:32:10Z</dcterms:created>
  <dcterms:modified xsi:type="dcterms:W3CDTF">2023-05-26T13:19:04Z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